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56" r:id="rId2"/>
    <p:sldId id="257" r:id="rId3"/>
    <p:sldId id="258" r:id="rId4"/>
    <p:sldId id="259" r:id="rId5"/>
    <p:sldId id="262" r:id="rId6"/>
    <p:sldId id="275" r:id="rId7"/>
    <p:sldId id="274" r:id="rId8"/>
    <p:sldId id="268" r:id="rId9"/>
    <p:sldId id="269" r:id="rId10"/>
    <p:sldId id="270" r:id="rId11"/>
    <p:sldId id="271" r:id="rId12"/>
    <p:sldId id="272"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C9F9626-5D6A-43D1-94F8-5EBF13998A94}" type="datetimeFigureOut">
              <a:rPr lang="en-GB" smtClean="0"/>
              <a:t>18/07/2022</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222E0DD-D4E7-4FA8-A8B3-E5E023B828DD}" type="slidenum">
              <a:rPr lang="en-GB" smtClean="0"/>
              <a:t>‹#›</a:t>
            </a:fld>
            <a:endParaRPr lang="en-GB" dirty="0"/>
          </a:p>
        </p:txBody>
      </p:sp>
    </p:spTree>
    <p:extLst>
      <p:ext uri="{BB962C8B-B14F-4D97-AF65-F5344CB8AC3E}">
        <p14:creationId xmlns:p14="http://schemas.microsoft.com/office/powerpoint/2010/main" val="2832306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E5A3391-4170-4E7E-B8FE-76B095872B37}" type="datetimeFigureOut">
              <a:rPr lang="en-GB" smtClean="0"/>
              <a:t>18/07/2022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F31360A-C333-4181-9E13-A9599D253E1D}" type="slidenum">
              <a:rPr lang="en-GB" smtClean="0"/>
              <a:t>‹#›</a:t>
            </a:fld>
            <a:endParaRPr lang="en-GB" dirty="0"/>
          </a:p>
        </p:txBody>
      </p:sp>
    </p:spTree>
    <p:extLst>
      <p:ext uri="{BB962C8B-B14F-4D97-AF65-F5344CB8AC3E}">
        <p14:creationId xmlns:p14="http://schemas.microsoft.com/office/powerpoint/2010/main" val="11231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CAF288-1330-4AAA-BB9F-36CAFACCE571}" type="datetimeFigureOut">
              <a:rPr lang="en-GB" smtClean="0"/>
              <a:t>18/07/2022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F5809E0-B853-4E28-9967-D14D5A0EE68B}" type="slidenum">
              <a:rPr lang="en-GB" smtClean="0"/>
              <a:t>‹#›</a:t>
            </a:fld>
            <a:endParaRPr lang="en-GB" dirty="0"/>
          </a:p>
        </p:txBody>
      </p:sp>
    </p:spTree>
    <p:extLst>
      <p:ext uri="{BB962C8B-B14F-4D97-AF65-F5344CB8AC3E}">
        <p14:creationId xmlns:p14="http://schemas.microsoft.com/office/powerpoint/2010/main" val="78287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CAF288-1330-4AAA-BB9F-36CAFACCE571}" type="datetimeFigureOut">
              <a:rPr lang="en-GB" smtClean="0"/>
              <a:t>18/07/2022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F5809E0-B853-4E28-9967-D14D5A0EE68B}" type="slidenum">
              <a:rPr lang="en-GB" smtClean="0"/>
              <a:t>‹#›</a:t>
            </a:fld>
            <a:endParaRPr lang="en-GB" dirty="0"/>
          </a:p>
        </p:txBody>
      </p:sp>
    </p:spTree>
    <p:extLst>
      <p:ext uri="{BB962C8B-B14F-4D97-AF65-F5344CB8AC3E}">
        <p14:creationId xmlns:p14="http://schemas.microsoft.com/office/powerpoint/2010/main" val="168117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CAF288-1330-4AAA-BB9F-36CAFACCE571}" type="datetimeFigureOut">
              <a:rPr lang="en-GB" smtClean="0"/>
              <a:t>18/07/2022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F5809E0-B853-4E28-9967-D14D5A0EE68B}" type="slidenum">
              <a:rPr lang="en-GB" smtClean="0"/>
              <a:t>‹#›</a:t>
            </a:fld>
            <a:endParaRPr lang="en-GB" dirty="0"/>
          </a:p>
        </p:txBody>
      </p:sp>
    </p:spTree>
    <p:extLst>
      <p:ext uri="{BB962C8B-B14F-4D97-AF65-F5344CB8AC3E}">
        <p14:creationId xmlns:p14="http://schemas.microsoft.com/office/powerpoint/2010/main" val="2715190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CAF288-1330-4AAA-BB9F-36CAFACCE571}" type="datetimeFigureOut">
              <a:rPr lang="en-GB" smtClean="0"/>
              <a:t>18/07/2022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F5809E0-B853-4E28-9967-D14D5A0EE68B}" type="slidenum">
              <a:rPr lang="en-GB" smtClean="0"/>
              <a:t>‹#›</a:t>
            </a:fld>
            <a:endParaRPr lang="en-GB" dirty="0"/>
          </a:p>
        </p:txBody>
      </p:sp>
    </p:spTree>
    <p:extLst>
      <p:ext uri="{BB962C8B-B14F-4D97-AF65-F5344CB8AC3E}">
        <p14:creationId xmlns:p14="http://schemas.microsoft.com/office/powerpoint/2010/main" val="393304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AF288-1330-4AAA-BB9F-36CAFACCE571}" type="datetimeFigureOut">
              <a:rPr lang="en-GB" smtClean="0"/>
              <a:t>18/07/2022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F5809E0-B853-4E28-9967-D14D5A0EE68B}" type="slidenum">
              <a:rPr lang="en-GB" smtClean="0"/>
              <a:t>‹#›</a:t>
            </a:fld>
            <a:endParaRPr lang="en-GB" dirty="0"/>
          </a:p>
        </p:txBody>
      </p:sp>
    </p:spTree>
    <p:extLst>
      <p:ext uri="{BB962C8B-B14F-4D97-AF65-F5344CB8AC3E}">
        <p14:creationId xmlns:p14="http://schemas.microsoft.com/office/powerpoint/2010/main" val="409968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CAF288-1330-4AAA-BB9F-36CAFACCE571}" type="datetimeFigureOut">
              <a:rPr lang="en-GB" smtClean="0"/>
              <a:t>18/07/2022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F5809E0-B853-4E28-9967-D14D5A0EE68B}" type="slidenum">
              <a:rPr lang="en-GB" smtClean="0"/>
              <a:t>‹#›</a:t>
            </a:fld>
            <a:endParaRPr lang="en-GB" dirty="0"/>
          </a:p>
        </p:txBody>
      </p:sp>
    </p:spTree>
    <p:extLst>
      <p:ext uri="{BB962C8B-B14F-4D97-AF65-F5344CB8AC3E}">
        <p14:creationId xmlns:p14="http://schemas.microsoft.com/office/powerpoint/2010/main" val="98736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CAF288-1330-4AAA-BB9F-36CAFACCE571}" type="datetimeFigureOut">
              <a:rPr lang="en-GB" smtClean="0"/>
              <a:t>18/07/2022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F5809E0-B853-4E28-9967-D14D5A0EE68B}" type="slidenum">
              <a:rPr lang="en-GB" smtClean="0"/>
              <a:t>‹#›</a:t>
            </a:fld>
            <a:endParaRPr lang="en-GB" dirty="0"/>
          </a:p>
        </p:txBody>
      </p:sp>
    </p:spTree>
    <p:extLst>
      <p:ext uri="{BB962C8B-B14F-4D97-AF65-F5344CB8AC3E}">
        <p14:creationId xmlns:p14="http://schemas.microsoft.com/office/powerpoint/2010/main" val="306016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CAF288-1330-4AAA-BB9F-36CAFACCE571}" type="datetimeFigureOut">
              <a:rPr lang="en-GB" smtClean="0"/>
              <a:t>18/07/2022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F5809E0-B853-4E28-9967-D14D5A0EE68B}" type="slidenum">
              <a:rPr lang="en-GB" smtClean="0"/>
              <a:t>‹#›</a:t>
            </a:fld>
            <a:endParaRPr lang="en-GB" dirty="0"/>
          </a:p>
        </p:txBody>
      </p:sp>
    </p:spTree>
    <p:extLst>
      <p:ext uri="{BB962C8B-B14F-4D97-AF65-F5344CB8AC3E}">
        <p14:creationId xmlns:p14="http://schemas.microsoft.com/office/powerpoint/2010/main" val="371713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AF288-1330-4AAA-BB9F-36CAFACCE571}" type="datetimeFigureOut">
              <a:rPr lang="en-GB" smtClean="0"/>
              <a:t>18/07/2022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F5809E0-B853-4E28-9967-D14D5A0EE68B}" type="slidenum">
              <a:rPr lang="en-GB" smtClean="0"/>
              <a:t>‹#›</a:t>
            </a:fld>
            <a:endParaRPr lang="en-GB" dirty="0"/>
          </a:p>
        </p:txBody>
      </p:sp>
    </p:spTree>
    <p:extLst>
      <p:ext uri="{BB962C8B-B14F-4D97-AF65-F5344CB8AC3E}">
        <p14:creationId xmlns:p14="http://schemas.microsoft.com/office/powerpoint/2010/main" val="80957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AF288-1330-4AAA-BB9F-36CAFACCE571}" type="datetimeFigureOut">
              <a:rPr lang="en-GB" smtClean="0"/>
              <a:t>18/07/2022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F5809E0-B853-4E28-9967-D14D5A0EE68B}" type="slidenum">
              <a:rPr lang="en-GB" smtClean="0"/>
              <a:t>‹#›</a:t>
            </a:fld>
            <a:endParaRPr lang="en-GB" dirty="0"/>
          </a:p>
        </p:txBody>
      </p:sp>
    </p:spTree>
    <p:extLst>
      <p:ext uri="{BB962C8B-B14F-4D97-AF65-F5344CB8AC3E}">
        <p14:creationId xmlns:p14="http://schemas.microsoft.com/office/powerpoint/2010/main" val="278274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AF288-1330-4AAA-BB9F-36CAFACCE571}" type="datetimeFigureOut">
              <a:rPr lang="en-GB" smtClean="0"/>
              <a:t>18/07/2022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F5809E0-B853-4E28-9967-D14D5A0EE68B}" type="slidenum">
              <a:rPr lang="en-GB" smtClean="0"/>
              <a:t>‹#›</a:t>
            </a:fld>
            <a:endParaRPr lang="en-GB" dirty="0"/>
          </a:p>
        </p:txBody>
      </p:sp>
    </p:spTree>
    <p:extLst>
      <p:ext uri="{BB962C8B-B14F-4D97-AF65-F5344CB8AC3E}">
        <p14:creationId xmlns:p14="http://schemas.microsoft.com/office/powerpoint/2010/main" val="407488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AF288-1330-4AAA-BB9F-36CAFACCE571}" type="datetimeFigureOut">
              <a:rPr lang="en-GB" smtClean="0"/>
              <a:t>18/07/2022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809E0-B853-4E28-9967-D14D5A0EE68B}" type="slidenum">
              <a:rPr lang="en-GB" smtClean="0"/>
              <a:t>‹#›</a:t>
            </a:fld>
            <a:endParaRPr lang="en-GB" dirty="0"/>
          </a:p>
        </p:txBody>
      </p:sp>
    </p:spTree>
    <p:extLst>
      <p:ext uri="{BB962C8B-B14F-4D97-AF65-F5344CB8AC3E}">
        <p14:creationId xmlns:p14="http://schemas.microsoft.com/office/powerpoint/2010/main" val="3551195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accent1"/>
                </a:solidFill>
              </a:rPr>
              <a:t>How to Reflect efficiently</a:t>
            </a:r>
            <a:endParaRPr lang="en-GB" b="1" dirty="0">
              <a:solidFill>
                <a:schemeClr val="accent1"/>
              </a:solidFill>
            </a:endParaRPr>
          </a:p>
        </p:txBody>
      </p:sp>
      <p:sp>
        <p:nvSpPr>
          <p:cNvPr id="3" name="Subtitle 2"/>
          <p:cNvSpPr>
            <a:spLocks noGrp="1"/>
          </p:cNvSpPr>
          <p:nvPr>
            <p:ph type="subTitle" idx="1"/>
          </p:nvPr>
        </p:nvSpPr>
        <p:spPr/>
        <p:txBody>
          <a:bodyPr/>
          <a:lstStyle/>
          <a:p>
            <a:r>
              <a:rPr lang="en-GB" dirty="0" smtClean="0">
                <a:solidFill>
                  <a:schemeClr val="accent1"/>
                </a:solidFill>
              </a:rPr>
              <a:t>Reflections- What is the point?</a:t>
            </a:r>
            <a:endParaRPr lang="en-GB" dirty="0">
              <a:solidFill>
                <a:schemeClr val="accent1"/>
              </a:solidFil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6199654"/>
            <a:ext cx="82200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428" y="44624"/>
            <a:ext cx="2403376" cy="157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683568" y="3573016"/>
            <a:ext cx="7848872"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743762385"/>
              </p:ext>
            </p:extLst>
          </p:nvPr>
        </p:nvGraphicFramePr>
        <p:xfrm>
          <a:off x="526724" y="-27384"/>
          <a:ext cx="6096000" cy="3708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GB" sz="1200" dirty="0" smtClean="0">
                          <a:solidFill>
                            <a:srgbClr val="0070C0"/>
                          </a:solidFill>
                        </a:rPr>
                        <a:t>Prepared by: Jasmine Walker</a:t>
                      </a:r>
                      <a:endParaRPr lang="en-GB" sz="1200" dirty="0">
                        <a:solidFill>
                          <a:srgbClr val="0070C0"/>
                        </a:solidFill>
                      </a:endParaRPr>
                    </a:p>
                  </a:txBody>
                  <a:tcPr anchor="ctr"/>
                </a:tc>
                <a:tc>
                  <a:txBody>
                    <a:bodyPr/>
                    <a:lstStyle/>
                    <a:p>
                      <a:pPr algn="ctr"/>
                      <a:r>
                        <a:rPr lang="en-GB" sz="1200" dirty="0" smtClean="0">
                          <a:solidFill>
                            <a:srgbClr val="0070C0"/>
                          </a:solidFill>
                        </a:rPr>
                        <a:t>PP.PAT.10</a:t>
                      </a:r>
                      <a:endParaRPr lang="en-GB" sz="1200" dirty="0">
                        <a:solidFill>
                          <a:srgbClr val="0070C0"/>
                        </a:solidFill>
                      </a:endParaRPr>
                    </a:p>
                  </a:txBody>
                  <a:tcPr anchor="ctr"/>
                </a:tc>
                <a:tc>
                  <a:txBody>
                    <a:bodyPr/>
                    <a:lstStyle/>
                    <a:p>
                      <a:pPr algn="ctr"/>
                      <a:r>
                        <a:rPr lang="en-GB" sz="1200" dirty="0" smtClean="0">
                          <a:solidFill>
                            <a:srgbClr val="0070C0"/>
                          </a:solidFill>
                        </a:rPr>
                        <a:t>Approved</a:t>
                      </a:r>
                      <a:r>
                        <a:rPr lang="en-GB" sz="1200" baseline="0" dirty="0" smtClean="0">
                          <a:solidFill>
                            <a:srgbClr val="0070C0"/>
                          </a:solidFill>
                        </a:rPr>
                        <a:t> by: Rachel Nicholas</a:t>
                      </a:r>
                      <a:endParaRPr lang="en-GB" sz="1200" dirty="0">
                        <a:solidFill>
                          <a:srgbClr val="0070C0"/>
                        </a:solidFill>
                      </a:endParaRPr>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13433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28" y="44624"/>
            <a:ext cx="2403376" cy="157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274638"/>
            <a:ext cx="6262228" cy="1143000"/>
          </a:xfrm>
        </p:spPr>
        <p:txBody>
          <a:bodyPr>
            <a:normAutofit/>
          </a:bodyPr>
          <a:lstStyle/>
          <a:p>
            <a:r>
              <a:rPr lang="en-GB" b="1" dirty="0" smtClean="0">
                <a:solidFill>
                  <a:schemeClr val="accent1"/>
                </a:solidFill>
              </a:rPr>
              <a:t>Example 3:</a:t>
            </a:r>
            <a:endParaRPr lang="en-GB" b="1" dirty="0">
              <a:solidFill>
                <a:schemeClr val="accent1"/>
              </a:solidFill>
            </a:endParaRPr>
          </a:p>
        </p:txBody>
      </p:sp>
      <p:cxnSp>
        <p:nvCxnSpPr>
          <p:cNvPr id="8" name="Straight Connector 7"/>
          <p:cNvCxnSpPr/>
          <p:nvPr/>
        </p:nvCxnSpPr>
        <p:spPr>
          <a:xfrm>
            <a:off x="539552" y="1412776"/>
            <a:ext cx="6179876"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6199654"/>
            <a:ext cx="82200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3572501179"/>
              </p:ext>
            </p:extLst>
          </p:nvPr>
        </p:nvGraphicFramePr>
        <p:xfrm>
          <a:off x="179512" y="-27384"/>
          <a:ext cx="6096000" cy="3708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GB" sz="1200" dirty="0" smtClean="0">
                          <a:solidFill>
                            <a:srgbClr val="0070C0"/>
                          </a:solidFill>
                        </a:rPr>
                        <a:t>Prepared by: Jasmine Walker</a:t>
                      </a:r>
                      <a:endParaRPr lang="en-GB" sz="1200" dirty="0">
                        <a:solidFill>
                          <a:srgbClr val="0070C0"/>
                        </a:solidFill>
                      </a:endParaRPr>
                    </a:p>
                  </a:txBody>
                  <a:tcPr anchor="ctr"/>
                </a:tc>
                <a:tc>
                  <a:txBody>
                    <a:bodyPr/>
                    <a:lstStyle/>
                    <a:p>
                      <a:pPr algn="ctr"/>
                      <a:r>
                        <a:rPr lang="en-GB" sz="1200" dirty="0" smtClean="0">
                          <a:solidFill>
                            <a:srgbClr val="0070C0"/>
                          </a:solidFill>
                        </a:rPr>
                        <a:t>PP.PAT.10</a:t>
                      </a:r>
                      <a:endParaRPr lang="en-GB" sz="1200" dirty="0">
                        <a:solidFill>
                          <a:srgbClr val="0070C0"/>
                        </a:solidFill>
                      </a:endParaRPr>
                    </a:p>
                  </a:txBody>
                  <a:tcPr anchor="ctr"/>
                </a:tc>
                <a:tc>
                  <a:txBody>
                    <a:bodyPr/>
                    <a:lstStyle/>
                    <a:p>
                      <a:pPr algn="ctr"/>
                      <a:r>
                        <a:rPr lang="en-GB" sz="1200" dirty="0" smtClean="0">
                          <a:solidFill>
                            <a:srgbClr val="0070C0"/>
                          </a:solidFill>
                        </a:rPr>
                        <a:t>Approved</a:t>
                      </a:r>
                      <a:r>
                        <a:rPr lang="en-GB" sz="1200" baseline="0" dirty="0" smtClean="0">
                          <a:solidFill>
                            <a:srgbClr val="0070C0"/>
                          </a:solidFill>
                        </a:rPr>
                        <a:t> by: Rachel Nicholas</a:t>
                      </a:r>
                      <a:endParaRPr lang="en-GB" sz="1200" dirty="0">
                        <a:solidFill>
                          <a:srgbClr val="0070C0"/>
                        </a:solidFill>
                      </a:endParaRPr>
                    </a:p>
                  </a:txBody>
                  <a:tcPr anchor="ctr"/>
                </a:tc>
                <a:extLst>
                  <a:ext uri="{0D108BD9-81ED-4DB2-BD59-A6C34878D82A}">
                    <a16:rowId xmlns:a16="http://schemas.microsoft.com/office/drawing/2014/main" val="10000"/>
                  </a:ext>
                </a:extLst>
              </a:tr>
            </a:tbl>
          </a:graphicData>
        </a:graphic>
      </p:graphicFrame>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686" t="22457" r="62587" b="7013"/>
          <a:stretch/>
        </p:blipFill>
        <p:spPr bwMode="auto">
          <a:xfrm>
            <a:off x="3779912" y="1417653"/>
            <a:ext cx="4486173" cy="491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9546" y="1619250"/>
            <a:ext cx="3099944" cy="3970318"/>
          </a:xfrm>
          <a:prstGeom prst="rect">
            <a:avLst/>
          </a:prstGeom>
          <a:noFill/>
        </p:spPr>
        <p:txBody>
          <a:bodyPr wrap="square" rtlCol="0">
            <a:spAutoFit/>
          </a:bodyPr>
          <a:lstStyle/>
          <a:p>
            <a:r>
              <a:rPr lang="en-GB" dirty="0" smtClean="0">
                <a:solidFill>
                  <a:schemeClr val="accent1"/>
                </a:solidFill>
              </a:rPr>
              <a:t>This reflection uses the IBMS’ format for reflective practise. This format is used to help you to think in a reflective manner and is what our internal form is based off of.</a:t>
            </a:r>
          </a:p>
          <a:p>
            <a:endParaRPr lang="en-GB" dirty="0">
              <a:solidFill>
                <a:schemeClr val="accent1"/>
              </a:solidFill>
            </a:endParaRPr>
          </a:p>
          <a:p>
            <a:r>
              <a:rPr lang="en-GB" dirty="0" smtClean="0">
                <a:solidFill>
                  <a:schemeClr val="accent1"/>
                </a:solidFill>
              </a:rPr>
              <a:t>This reflection is not </a:t>
            </a:r>
            <a:r>
              <a:rPr lang="en-GB" smtClean="0">
                <a:solidFill>
                  <a:schemeClr val="accent1"/>
                </a:solidFill>
              </a:rPr>
              <a:t>very in depth </a:t>
            </a:r>
            <a:r>
              <a:rPr lang="en-GB" dirty="0" smtClean="0">
                <a:solidFill>
                  <a:schemeClr val="accent1"/>
                </a:solidFill>
              </a:rPr>
              <a:t>but because of the use of this format it still hits all of the requirements of a reflective piece </a:t>
            </a:r>
            <a:r>
              <a:rPr lang="en-GB" smtClean="0">
                <a:solidFill>
                  <a:schemeClr val="accent1"/>
                </a:solidFill>
              </a:rPr>
              <a:t>of work!</a:t>
            </a:r>
            <a:endParaRPr lang="en-GB" dirty="0" smtClean="0">
              <a:solidFill>
                <a:schemeClr val="accent1"/>
              </a:solidFill>
            </a:endParaRPr>
          </a:p>
          <a:p>
            <a:endParaRPr lang="en-GB" dirty="0" smtClean="0">
              <a:solidFill>
                <a:schemeClr val="accent1"/>
              </a:solidFill>
            </a:endParaRPr>
          </a:p>
          <a:p>
            <a:pPr marL="285750" indent="-285750">
              <a:buFontTx/>
              <a:buChar char="-"/>
            </a:pPr>
            <a:endParaRPr lang="en-GB" dirty="0" smtClean="0">
              <a:solidFill>
                <a:schemeClr val="accent1"/>
              </a:solidFill>
            </a:endParaRPr>
          </a:p>
        </p:txBody>
      </p:sp>
    </p:spTree>
    <p:extLst>
      <p:ext uri="{BB962C8B-B14F-4D97-AF65-F5344CB8AC3E}">
        <p14:creationId xmlns:p14="http://schemas.microsoft.com/office/powerpoint/2010/main" val="401218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28" y="44624"/>
            <a:ext cx="2403376" cy="157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274638"/>
            <a:ext cx="6262228" cy="1143000"/>
          </a:xfrm>
        </p:spPr>
        <p:txBody>
          <a:bodyPr>
            <a:normAutofit/>
          </a:bodyPr>
          <a:lstStyle/>
          <a:p>
            <a:r>
              <a:rPr lang="en-GB" b="1" dirty="0" smtClean="0">
                <a:solidFill>
                  <a:schemeClr val="accent1"/>
                </a:solidFill>
              </a:rPr>
              <a:t>Example 4:</a:t>
            </a:r>
            <a:endParaRPr lang="en-GB" b="1" dirty="0">
              <a:solidFill>
                <a:schemeClr val="accent1"/>
              </a:solidFill>
            </a:endParaRPr>
          </a:p>
        </p:txBody>
      </p:sp>
      <p:sp>
        <p:nvSpPr>
          <p:cNvPr id="7" name="Content Placeholder 6"/>
          <p:cNvSpPr>
            <a:spLocks noGrp="1"/>
          </p:cNvSpPr>
          <p:nvPr>
            <p:ph idx="1"/>
          </p:nvPr>
        </p:nvSpPr>
        <p:spPr>
          <a:xfrm>
            <a:off x="457200" y="1600200"/>
            <a:ext cx="2720834" cy="4525963"/>
          </a:xfrm>
        </p:spPr>
        <p:txBody>
          <a:bodyPr>
            <a:normAutofit fontScale="77500" lnSpcReduction="20000"/>
          </a:bodyPr>
          <a:lstStyle/>
          <a:p>
            <a:r>
              <a:rPr lang="en-GB" dirty="0" smtClean="0">
                <a:solidFill>
                  <a:schemeClr val="accent1"/>
                </a:solidFill>
              </a:rPr>
              <a:t>Example 4:</a:t>
            </a:r>
          </a:p>
          <a:p>
            <a:r>
              <a:rPr lang="en-GB" dirty="0" smtClean="0">
                <a:solidFill>
                  <a:schemeClr val="accent1"/>
                </a:solidFill>
              </a:rPr>
              <a:t>Reflection of participation E-roster training.</a:t>
            </a:r>
          </a:p>
          <a:p>
            <a:r>
              <a:rPr lang="en-GB" dirty="0" smtClean="0">
                <a:solidFill>
                  <a:schemeClr val="accent1"/>
                </a:solidFill>
              </a:rPr>
              <a:t>This piece of work has more information than the rest of the reflective practise and is a good example of a longer more in-depth piece of work.</a:t>
            </a:r>
            <a:endParaRPr lang="en-GB" dirty="0">
              <a:solidFill>
                <a:schemeClr val="accent1"/>
              </a:solidFill>
            </a:endParaRPr>
          </a:p>
          <a:p>
            <a:pPr lvl="1"/>
            <a:endParaRPr lang="en-GB" sz="2400" dirty="0" smtClean="0">
              <a:solidFill>
                <a:schemeClr val="accent1"/>
              </a:solidFill>
            </a:endParaRPr>
          </a:p>
          <a:p>
            <a:endParaRPr lang="en-GB" sz="2800" dirty="0" smtClean="0">
              <a:solidFill>
                <a:schemeClr val="accent1"/>
              </a:solidFill>
            </a:endParaRPr>
          </a:p>
        </p:txBody>
      </p:sp>
      <p:cxnSp>
        <p:nvCxnSpPr>
          <p:cNvPr id="8" name="Straight Connector 7"/>
          <p:cNvCxnSpPr/>
          <p:nvPr/>
        </p:nvCxnSpPr>
        <p:spPr>
          <a:xfrm>
            <a:off x="539552" y="1412776"/>
            <a:ext cx="6179876"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6199654"/>
            <a:ext cx="82200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3011232767"/>
              </p:ext>
            </p:extLst>
          </p:nvPr>
        </p:nvGraphicFramePr>
        <p:xfrm>
          <a:off x="179512" y="-27384"/>
          <a:ext cx="6096000" cy="3708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GB" sz="1200" dirty="0" smtClean="0">
                          <a:solidFill>
                            <a:srgbClr val="0070C0"/>
                          </a:solidFill>
                        </a:rPr>
                        <a:t>Prepared by: Jasmine Walker</a:t>
                      </a:r>
                      <a:endParaRPr lang="en-GB" sz="1200" dirty="0">
                        <a:solidFill>
                          <a:srgbClr val="0070C0"/>
                        </a:solidFill>
                      </a:endParaRPr>
                    </a:p>
                  </a:txBody>
                  <a:tcPr anchor="ctr"/>
                </a:tc>
                <a:tc>
                  <a:txBody>
                    <a:bodyPr/>
                    <a:lstStyle/>
                    <a:p>
                      <a:pPr algn="ctr"/>
                      <a:r>
                        <a:rPr lang="en-GB" sz="1200" dirty="0" smtClean="0">
                          <a:solidFill>
                            <a:srgbClr val="0070C0"/>
                          </a:solidFill>
                        </a:rPr>
                        <a:t>PP.PAT.10</a:t>
                      </a:r>
                      <a:endParaRPr lang="en-GB" sz="1200" dirty="0">
                        <a:solidFill>
                          <a:srgbClr val="0070C0"/>
                        </a:solidFill>
                      </a:endParaRPr>
                    </a:p>
                  </a:txBody>
                  <a:tcPr anchor="ctr"/>
                </a:tc>
                <a:tc>
                  <a:txBody>
                    <a:bodyPr/>
                    <a:lstStyle/>
                    <a:p>
                      <a:pPr algn="ctr"/>
                      <a:r>
                        <a:rPr lang="en-GB" sz="1200" dirty="0" smtClean="0">
                          <a:solidFill>
                            <a:srgbClr val="0070C0"/>
                          </a:solidFill>
                        </a:rPr>
                        <a:t>Approved</a:t>
                      </a:r>
                      <a:r>
                        <a:rPr lang="en-GB" sz="1200" baseline="0" dirty="0" smtClean="0">
                          <a:solidFill>
                            <a:srgbClr val="0070C0"/>
                          </a:solidFill>
                        </a:rPr>
                        <a:t> by: Rachel Nicholas</a:t>
                      </a:r>
                      <a:endParaRPr lang="en-GB" sz="1200" dirty="0">
                        <a:solidFill>
                          <a:srgbClr val="0070C0"/>
                        </a:solidFill>
                      </a:endParaRPr>
                    </a:p>
                  </a:txBody>
                  <a:tcPr anchor="ctr"/>
                </a:tc>
                <a:extLst>
                  <a:ext uri="{0D108BD9-81ED-4DB2-BD59-A6C34878D82A}">
                    <a16:rowId xmlns:a16="http://schemas.microsoft.com/office/drawing/2014/main" val="10000"/>
                  </a:ext>
                </a:extLst>
              </a:tr>
            </a:tbl>
          </a:graphicData>
        </a:graphic>
      </p:graphicFrame>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904" t="20712" r="62500" b="5923"/>
          <a:stretch/>
        </p:blipFill>
        <p:spPr bwMode="auto">
          <a:xfrm>
            <a:off x="3747657" y="1404809"/>
            <a:ext cx="4196041" cy="481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050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28" y="44624"/>
            <a:ext cx="2403376" cy="157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274638"/>
            <a:ext cx="6262228" cy="1143000"/>
          </a:xfrm>
        </p:spPr>
        <p:txBody>
          <a:bodyPr>
            <a:normAutofit/>
          </a:bodyPr>
          <a:lstStyle/>
          <a:p>
            <a:r>
              <a:rPr lang="en-GB" b="1" dirty="0" smtClean="0">
                <a:solidFill>
                  <a:schemeClr val="accent1"/>
                </a:solidFill>
              </a:rPr>
              <a:t>Summary</a:t>
            </a:r>
            <a:endParaRPr lang="en-GB" b="1" dirty="0">
              <a:solidFill>
                <a:schemeClr val="accent1"/>
              </a:solidFill>
            </a:endParaRPr>
          </a:p>
        </p:txBody>
      </p:sp>
      <p:sp>
        <p:nvSpPr>
          <p:cNvPr id="7" name="Content Placeholder 6"/>
          <p:cNvSpPr>
            <a:spLocks noGrp="1"/>
          </p:cNvSpPr>
          <p:nvPr>
            <p:ph idx="1"/>
          </p:nvPr>
        </p:nvSpPr>
        <p:spPr>
          <a:xfrm>
            <a:off x="457200" y="1600200"/>
            <a:ext cx="7931224" cy="4525963"/>
          </a:xfrm>
        </p:spPr>
        <p:txBody>
          <a:bodyPr>
            <a:normAutofit/>
          </a:bodyPr>
          <a:lstStyle/>
          <a:p>
            <a:r>
              <a:rPr lang="en-GB" dirty="0" smtClean="0">
                <a:solidFill>
                  <a:schemeClr val="accent1"/>
                </a:solidFill>
              </a:rPr>
              <a:t>Hopefully you can see what makes a good reflective piece of writing. </a:t>
            </a:r>
            <a:endParaRPr lang="en-GB" dirty="0" smtClean="0">
              <a:solidFill>
                <a:schemeClr val="accent1"/>
              </a:solidFill>
            </a:endParaRPr>
          </a:p>
          <a:p>
            <a:r>
              <a:rPr lang="en-GB" dirty="0" smtClean="0">
                <a:solidFill>
                  <a:schemeClr val="accent1"/>
                </a:solidFill>
              </a:rPr>
              <a:t>Any questions?</a:t>
            </a:r>
            <a:endParaRPr lang="en-GB" dirty="0">
              <a:solidFill>
                <a:schemeClr val="accent1"/>
              </a:solidFill>
            </a:endParaRPr>
          </a:p>
          <a:p>
            <a:pPr lvl="1"/>
            <a:endParaRPr lang="en-GB" sz="2400" dirty="0" smtClean="0">
              <a:solidFill>
                <a:schemeClr val="accent1"/>
              </a:solidFill>
            </a:endParaRPr>
          </a:p>
          <a:p>
            <a:endParaRPr lang="en-GB" sz="2800" dirty="0" smtClean="0">
              <a:solidFill>
                <a:schemeClr val="accent1"/>
              </a:solidFill>
            </a:endParaRPr>
          </a:p>
        </p:txBody>
      </p:sp>
      <p:cxnSp>
        <p:nvCxnSpPr>
          <p:cNvPr id="8" name="Straight Connector 7"/>
          <p:cNvCxnSpPr/>
          <p:nvPr/>
        </p:nvCxnSpPr>
        <p:spPr>
          <a:xfrm>
            <a:off x="539552" y="1412776"/>
            <a:ext cx="6179876"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6199654"/>
            <a:ext cx="82200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1687669591"/>
              </p:ext>
            </p:extLst>
          </p:nvPr>
        </p:nvGraphicFramePr>
        <p:xfrm>
          <a:off x="179512" y="-27384"/>
          <a:ext cx="6096000" cy="3708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GB" sz="1200" dirty="0" smtClean="0">
                          <a:solidFill>
                            <a:srgbClr val="0070C0"/>
                          </a:solidFill>
                        </a:rPr>
                        <a:t>Prepared by: Jasmine Walker</a:t>
                      </a:r>
                      <a:endParaRPr lang="en-GB" sz="1200" dirty="0">
                        <a:solidFill>
                          <a:srgbClr val="0070C0"/>
                        </a:solidFill>
                      </a:endParaRPr>
                    </a:p>
                  </a:txBody>
                  <a:tcPr anchor="ctr"/>
                </a:tc>
                <a:tc>
                  <a:txBody>
                    <a:bodyPr/>
                    <a:lstStyle/>
                    <a:p>
                      <a:pPr algn="ctr"/>
                      <a:r>
                        <a:rPr lang="en-GB" sz="1200" dirty="0" smtClean="0">
                          <a:solidFill>
                            <a:srgbClr val="0070C0"/>
                          </a:solidFill>
                        </a:rPr>
                        <a:t>PP.PAT.10</a:t>
                      </a:r>
                      <a:endParaRPr lang="en-GB" sz="1200" dirty="0">
                        <a:solidFill>
                          <a:srgbClr val="0070C0"/>
                        </a:solidFill>
                      </a:endParaRPr>
                    </a:p>
                  </a:txBody>
                  <a:tcPr anchor="ctr"/>
                </a:tc>
                <a:tc>
                  <a:txBody>
                    <a:bodyPr/>
                    <a:lstStyle/>
                    <a:p>
                      <a:pPr algn="ctr"/>
                      <a:r>
                        <a:rPr lang="en-GB" sz="1200" dirty="0" smtClean="0">
                          <a:solidFill>
                            <a:srgbClr val="0070C0"/>
                          </a:solidFill>
                        </a:rPr>
                        <a:t>Approved</a:t>
                      </a:r>
                      <a:r>
                        <a:rPr lang="en-GB" sz="1200" baseline="0" dirty="0" smtClean="0">
                          <a:solidFill>
                            <a:srgbClr val="0070C0"/>
                          </a:solidFill>
                        </a:rPr>
                        <a:t> by: Rachel Nicholas</a:t>
                      </a:r>
                      <a:endParaRPr lang="en-GB" sz="1200" dirty="0">
                        <a:solidFill>
                          <a:srgbClr val="0070C0"/>
                        </a:solidFill>
                      </a:endParaRPr>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42076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28" y="44624"/>
            <a:ext cx="2403376" cy="157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274638"/>
            <a:ext cx="6262228" cy="1143000"/>
          </a:xfrm>
        </p:spPr>
        <p:txBody>
          <a:bodyPr>
            <a:normAutofit/>
          </a:bodyPr>
          <a:lstStyle/>
          <a:p>
            <a:r>
              <a:rPr lang="en-GB" b="1" dirty="0" smtClean="0">
                <a:solidFill>
                  <a:schemeClr val="accent1"/>
                </a:solidFill>
              </a:rPr>
              <a:t>What we are covering</a:t>
            </a:r>
            <a:endParaRPr lang="en-GB" b="1" dirty="0">
              <a:solidFill>
                <a:schemeClr val="accent1"/>
              </a:solidFill>
            </a:endParaRPr>
          </a:p>
        </p:txBody>
      </p:sp>
      <p:sp>
        <p:nvSpPr>
          <p:cNvPr id="7" name="Content Placeholder 6"/>
          <p:cNvSpPr>
            <a:spLocks noGrp="1"/>
          </p:cNvSpPr>
          <p:nvPr>
            <p:ph idx="1"/>
          </p:nvPr>
        </p:nvSpPr>
        <p:spPr/>
        <p:txBody>
          <a:bodyPr>
            <a:normAutofit/>
          </a:bodyPr>
          <a:lstStyle/>
          <a:p>
            <a:r>
              <a:rPr lang="en-GB" sz="2800" dirty="0" smtClean="0">
                <a:solidFill>
                  <a:schemeClr val="accent1"/>
                </a:solidFill>
              </a:rPr>
              <a:t>What is reflective learning?</a:t>
            </a:r>
          </a:p>
          <a:p>
            <a:r>
              <a:rPr lang="en-GB" sz="2800" dirty="0" smtClean="0">
                <a:solidFill>
                  <a:schemeClr val="accent1"/>
                </a:solidFill>
              </a:rPr>
              <a:t>Why </a:t>
            </a:r>
            <a:r>
              <a:rPr lang="en-GB" sz="2800" dirty="0" smtClean="0">
                <a:solidFill>
                  <a:schemeClr val="accent1"/>
                </a:solidFill>
              </a:rPr>
              <a:t>do we participate in reflections?</a:t>
            </a:r>
          </a:p>
          <a:p>
            <a:pPr lvl="1"/>
            <a:r>
              <a:rPr lang="en-GB" sz="2400" dirty="0" smtClean="0">
                <a:solidFill>
                  <a:schemeClr val="accent1"/>
                </a:solidFill>
              </a:rPr>
              <a:t>How does this benefit us</a:t>
            </a:r>
          </a:p>
          <a:p>
            <a:pPr lvl="1"/>
            <a:r>
              <a:rPr lang="en-GB" sz="2400" dirty="0" smtClean="0">
                <a:solidFill>
                  <a:schemeClr val="accent1"/>
                </a:solidFill>
              </a:rPr>
              <a:t>How does this benefit the service users</a:t>
            </a:r>
          </a:p>
          <a:p>
            <a:pPr lvl="1"/>
            <a:endParaRPr lang="en-GB" sz="2400" dirty="0">
              <a:solidFill>
                <a:schemeClr val="accent1"/>
              </a:solidFill>
            </a:endParaRPr>
          </a:p>
          <a:p>
            <a:r>
              <a:rPr lang="en-GB" sz="2800" dirty="0" smtClean="0">
                <a:solidFill>
                  <a:schemeClr val="accent1"/>
                </a:solidFill>
              </a:rPr>
              <a:t>Example reflections</a:t>
            </a:r>
          </a:p>
          <a:p>
            <a:r>
              <a:rPr lang="en-GB" sz="2800" dirty="0" smtClean="0">
                <a:solidFill>
                  <a:schemeClr val="accent1"/>
                </a:solidFill>
              </a:rPr>
              <a:t>Summary</a:t>
            </a:r>
            <a:endParaRPr lang="en-GB" sz="2800" dirty="0" smtClean="0">
              <a:solidFill>
                <a:schemeClr val="accent1"/>
              </a:solidFill>
            </a:endParaRPr>
          </a:p>
          <a:p>
            <a:pPr lvl="1"/>
            <a:endParaRPr lang="en-GB" sz="2400" dirty="0">
              <a:solidFill>
                <a:schemeClr val="accent1"/>
              </a:solidFill>
            </a:endParaRPr>
          </a:p>
          <a:p>
            <a:endParaRPr lang="en-GB" dirty="0">
              <a:solidFill>
                <a:schemeClr val="accent1"/>
              </a:solidFill>
            </a:endParaRPr>
          </a:p>
          <a:p>
            <a:pPr lvl="1"/>
            <a:endParaRPr lang="en-GB" sz="2400" dirty="0" smtClean="0">
              <a:solidFill>
                <a:schemeClr val="accent1"/>
              </a:solidFill>
            </a:endParaRPr>
          </a:p>
          <a:p>
            <a:endParaRPr lang="en-GB" sz="2800" dirty="0" smtClean="0">
              <a:solidFill>
                <a:schemeClr val="accent1"/>
              </a:solidFill>
            </a:endParaRPr>
          </a:p>
        </p:txBody>
      </p:sp>
      <p:cxnSp>
        <p:nvCxnSpPr>
          <p:cNvPr id="8" name="Straight Connector 7"/>
          <p:cNvCxnSpPr/>
          <p:nvPr/>
        </p:nvCxnSpPr>
        <p:spPr>
          <a:xfrm>
            <a:off x="539552" y="1412776"/>
            <a:ext cx="6179876"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6199654"/>
            <a:ext cx="82200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4224875584"/>
              </p:ext>
            </p:extLst>
          </p:nvPr>
        </p:nvGraphicFramePr>
        <p:xfrm>
          <a:off x="179512" y="-27384"/>
          <a:ext cx="6096000" cy="3708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GB" sz="1200" dirty="0" smtClean="0">
                          <a:solidFill>
                            <a:srgbClr val="0070C0"/>
                          </a:solidFill>
                        </a:rPr>
                        <a:t>Prepared by: Jasmine Walker</a:t>
                      </a:r>
                      <a:endParaRPr lang="en-GB" sz="1200" dirty="0">
                        <a:solidFill>
                          <a:srgbClr val="0070C0"/>
                        </a:solidFill>
                      </a:endParaRPr>
                    </a:p>
                  </a:txBody>
                  <a:tcPr anchor="ctr"/>
                </a:tc>
                <a:tc>
                  <a:txBody>
                    <a:bodyPr/>
                    <a:lstStyle/>
                    <a:p>
                      <a:pPr algn="ctr"/>
                      <a:r>
                        <a:rPr lang="en-GB" sz="1200" dirty="0" smtClean="0">
                          <a:solidFill>
                            <a:srgbClr val="0070C0"/>
                          </a:solidFill>
                        </a:rPr>
                        <a:t>PP.PAT.10</a:t>
                      </a:r>
                      <a:endParaRPr lang="en-GB" sz="1200" dirty="0">
                        <a:solidFill>
                          <a:srgbClr val="0070C0"/>
                        </a:solidFill>
                      </a:endParaRPr>
                    </a:p>
                  </a:txBody>
                  <a:tcPr anchor="ctr"/>
                </a:tc>
                <a:tc>
                  <a:txBody>
                    <a:bodyPr/>
                    <a:lstStyle/>
                    <a:p>
                      <a:pPr algn="ctr"/>
                      <a:r>
                        <a:rPr lang="en-GB" sz="1200" dirty="0" smtClean="0">
                          <a:solidFill>
                            <a:srgbClr val="0070C0"/>
                          </a:solidFill>
                        </a:rPr>
                        <a:t>Approved</a:t>
                      </a:r>
                      <a:r>
                        <a:rPr lang="en-GB" sz="1200" baseline="0" dirty="0" smtClean="0">
                          <a:solidFill>
                            <a:srgbClr val="0070C0"/>
                          </a:solidFill>
                        </a:rPr>
                        <a:t> by: Rachel Nicholas</a:t>
                      </a:r>
                      <a:endParaRPr lang="en-GB" sz="1200" dirty="0">
                        <a:solidFill>
                          <a:srgbClr val="0070C0"/>
                        </a:solidFill>
                      </a:endParaRPr>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564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28" y="44624"/>
            <a:ext cx="2403376" cy="157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274638"/>
            <a:ext cx="6262228" cy="1143000"/>
          </a:xfrm>
        </p:spPr>
        <p:txBody>
          <a:bodyPr>
            <a:normAutofit fontScale="90000"/>
          </a:bodyPr>
          <a:lstStyle/>
          <a:p>
            <a:r>
              <a:rPr lang="en-GB" b="1" dirty="0" smtClean="0">
                <a:solidFill>
                  <a:schemeClr val="accent1"/>
                </a:solidFill>
              </a:rPr>
              <a:t>What is reflective learning?</a:t>
            </a:r>
            <a:endParaRPr lang="en-GB" b="1" dirty="0">
              <a:solidFill>
                <a:schemeClr val="accent1"/>
              </a:solidFill>
            </a:endParaRPr>
          </a:p>
        </p:txBody>
      </p:sp>
      <p:sp>
        <p:nvSpPr>
          <p:cNvPr id="7" name="Content Placeholder 6"/>
          <p:cNvSpPr>
            <a:spLocks noGrp="1"/>
          </p:cNvSpPr>
          <p:nvPr>
            <p:ph idx="1"/>
          </p:nvPr>
        </p:nvSpPr>
        <p:spPr>
          <a:xfrm>
            <a:off x="457200" y="1600200"/>
            <a:ext cx="4114800" cy="4525963"/>
          </a:xfrm>
        </p:spPr>
        <p:txBody>
          <a:bodyPr>
            <a:normAutofit lnSpcReduction="10000"/>
          </a:bodyPr>
          <a:lstStyle/>
          <a:p>
            <a:r>
              <a:rPr lang="en-GB" sz="2800" dirty="0" smtClean="0">
                <a:solidFill>
                  <a:schemeClr val="accent1"/>
                </a:solidFill>
              </a:rPr>
              <a:t>Reflective learning is the process of analysing an event or piece of learning that you have undertaken, looking at what went well, what could be improved upon and how this can be used to impact your provision of service in the future.</a:t>
            </a:r>
          </a:p>
        </p:txBody>
      </p:sp>
      <p:cxnSp>
        <p:nvCxnSpPr>
          <p:cNvPr id="8" name="Straight Connector 7"/>
          <p:cNvCxnSpPr/>
          <p:nvPr/>
        </p:nvCxnSpPr>
        <p:spPr>
          <a:xfrm>
            <a:off x="539552" y="1412776"/>
            <a:ext cx="6179876"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6199654"/>
            <a:ext cx="82200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3273695620"/>
              </p:ext>
            </p:extLst>
          </p:nvPr>
        </p:nvGraphicFramePr>
        <p:xfrm>
          <a:off x="179512" y="-27384"/>
          <a:ext cx="6096000" cy="3708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GB" sz="1200" dirty="0" smtClean="0">
                          <a:solidFill>
                            <a:srgbClr val="0070C0"/>
                          </a:solidFill>
                        </a:rPr>
                        <a:t>Prepared by: Jasmine Walker</a:t>
                      </a:r>
                      <a:endParaRPr lang="en-GB" sz="1200" dirty="0">
                        <a:solidFill>
                          <a:srgbClr val="0070C0"/>
                        </a:solidFill>
                      </a:endParaRPr>
                    </a:p>
                  </a:txBody>
                  <a:tcPr anchor="ctr"/>
                </a:tc>
                <a:tc>
                  <a:txBody>
                    <a:bodyPr/>
                    <a:lstStyle/>
                    <a:p>
                      <a:pPr algn="ctr"/>
                      <a:r>
                        <a:rPr lang="en-GB" sz="1200" dirty="0" smtClean="0">
                          <a:solidFill>
                            <a:srgbClr val="0070C0"/>
                          </a:solidFill>
                        </a:rPr>
                        <a:t>PP.PAT.10</a:t>
                      </a:r>
                      <a:endParaRPr lang="en-GB" sz="1200" dirty="0">
                        <a:solidFill>
                          <a:srgbClr val="0070C0"/>
                        </a:solidFill>
                      </a:endParaRPr>
                    </a:p>
                  </a:txBody>
                  <a:tcPr anchor="ctr"/>
                </a:tc>
                <a:tc>
                  <a:txBody>
                    <a:bodyPr/>
                    <a:lstStyle/>
                    <a:p>
                      <a:pPr algn="ctr"/>
                      <a:r>
                        <a:rPr lang="en-GB" sz="1200" dirty="0" smtClean="0">
                          <a:solidFill>
                            <a:srgbClr val="0070C0"/>
                          </a:solidFill>
                        </a:rPr>
                        <a:t>Approved</a:t>
                      </a:r>
                      <a:r>
                        <a:rPr lang="en-GB" sz="1200" baseline="0" dirty="0" smtClean="0">
                          <a:solidFill>
                            <a:srgbClr val="0070C0"/>
                          </a:solidFill>
                        </a:rPr>
                        <a:t> by: Rachel Nicholas</a:t>
                      </a:r>
                      <a:endParaRPr lang="en-GB" sz="1200" dirty="0">
                        <a:solidFill>
                          <a:srgbClr val="0070C0"/>
                        </a:solidFill>
                      </a:endParaRPr>
                    </a:p>
                  </a:txBody>
                  <a:tcPr anchor="ctr"/>
                </a:tc>
                <a:extLst>
                  <a:ext uri="{0D108BD9-81ED-4DB2-BD59-A6C34878D82A}">
                    <a16:rowId xmlns:a16="http://schemas.microsoft.com/office/drawing/2014/main" val="10000"/>
                  </a:ext>
                </a:extLst>
              </a:tr>
            </a:tbl>
          </a:graphicData>
        </a:graphic>
      </p:graphicFrame>
      <p:pic>
        <p:nvPicPr>
          <p:cNvPr id="1026" name="Picture 2"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54012" t="20492" r="16453" b="15720"/>
          <a:stretch/>
        </p:blipFill>
        <p:spPr bwMode="auto">
          <a:xfrm>
            <a:off x="4932040" y="1844824"/>
            <a:ext cx="320669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038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28" y="44624"/>
            <a:ext cx="2403376" cy="157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274638"/>
            <a:ext cx="6262228" cy="1143000"/>
          </a:xfrm>
        </p:spPr>
        <p:txBody>
          <a:bodyPr>
            <a:normAutofit fontScale="90000"/>
          </a:bodyPr>
          <a:lstStyle/>
          <a:p>
            <a:r>
              <a:rPr lang="en-GB" b="1" dirty="0" smtClean="0">
                <a:solidFill>
                  <a:schemeClr val="accent1"/>
                </a:solidFill>
              </a:rPr>
              <a:t>Why do we participate in reflections?</a:t>
            </a:r>
            <a:endParaRPr lang="en-GB" b="1" dirty="0">
              <a:solidFill>
                <a:schemeClr val="accent1"/>
              </a:solidFill>
            </a:endParaRPr>
          </a:p>
        </p:txBody>
      </p:sp>
      <p:sp>
        <p:nvSpPr>
          <p:cNvPr id="7" name="Content Placeholder 6"/>
          <p:cNvSpPr>
            <a:spLocks noGrp="1"/>
          </p:cNvSpPr>
          <p:nvPr>
            <p:ph idx="1"/>
          </p:nvPr>
        </p:nvSpPr>
        <p:spPr/>
        <p:txBody>
          <a:bodyPr>
            <a:normAutofit fontScale="92500" lnSpcReduction="10000"/>
          </a:bodyPr>
          <a:lstStyle/>
          <a:p>
            <a:r>
              <a:rPr lang="en-GB" sz="2800" dirty="0" smtClean="0">
                <a:solidFill>
                  <a:schemeClr val="accent1"/>
                </a:solidFill>
              </a:rPr>
              <a:t>By reflecting on our practise it allows us to look at situations or learning in a way that we may not have done originally</a:t>
            </a:r>
          </a:p>
          <a:p>
            <a:r>
              <a:rPr lang="en-GB" sz="2800" dirty="0" smtClean="0">
                <a:solidFill>
                  <a:schemeClr val="accent1"/>
                </a:solidFill>
              </a:rPr>
              <a:t>It re-affirms the learning that we have undertaken</a:t>
            </a:r>
          </a:p>
          <a:p>
            <a:r>
              <a:rPr lang="en-GB" sz="2800" dirty="0" smtClean="0">
                <a:solidFill>
                  <a:schemeClr val="accent1"/>
                </a:solidFill>
              </a:rPr>
              <a:t>It allows us to look at how this can be applied to our everyday practise.</a:t>
            </a:r>
          </a:p>
          <a:p>
            <a:r>
              <a:rPr lang="en-GB" sz="2800" dirty="0">
                <a:solidFill>
                  <a:schemeClr val="accent1"/>
                </a:solidFill>
              </a:rPr>
              <a:t>If you have attended a day long </a:t>
            </a:r>
            <a:r>
              <a:rPr lang="en-GB" sz="2800" dirty="0" smtClean="0">
                <a:solidFill>
                  <a:schemeClr val="accent1"/>
                </a:solidFill>
              </a:rPr>
              <a:t>course </a:t>
            </a:r>
            <a:r>
              <a:rPr lang="en-GB" sz="2800" dirty="0">
                <a:solidFill>
                  <a:schemeClr val="accent1"/>
                </a:solidFill>
              </a:rPr>
              <a:t>it is easy to only focus on the points that you found particularly interesting. However by looking back and reflecting on this you could </a:t>
            </a:r>
            <a:r>
              <a:rPr lang="en-GB" sz="2800" dirty="0" smtClean="0">
                <a:solidFill>
                  <a:schemeClr val="accent1"/>
                </a:solidFill>
              </a:rPr>
              <a:t>discover that a different section of the talk can impact the way that you should be working.</a:t>
            </a:r>
            <a:endParaRPr lang="en-GB" sz="2800" dirty="0">
              <a:solidFill>
                <a:schemeClr val="accent1"/>
              </a:solidFill>
            </a:endParaRPr>
          </a:p>
        </p:txBody>
      </p:sp>
      <p:cxnSp>
        <p:nvCxnSpPr>
          <p:cNvPr id="8" name="Straight Connector 7"/>
          <p:cNvCxnSpPr/>
          <p:nvPr/>
        </p:nvCxnSpPr>
        <p:spPr>
          <a:xfrm>
            <a:off x="539552" y="1412776"/>
            <a:ext cx="6179876"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6199654"/>
            <a:ext cx="82200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3273695620"/>
              </p:ext>
            </p:extLst>
          </p:nvPr>
        </p:nvGraphicFramePr>
        <p:xfrm>
          <a:off x="179512" y="-27384"/>
          <a:ext cx="6096000" cy="3708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GB" sz="1200" dirty="0" smtClean="0">
                          <a:solidFill>
                            <a:srgbClr val="0070C0"/>
                          </a:solidFill>
                        </a:rPr>
                        <a:t>Prepared by: Jasmine Walker</a:t>
                      </a:r>
                      <a:endParaRPr lang="en-GB" sz="1200" dirty="0">
                        <a:solidFill>
                          <a:srgbClr val="0070C0"/>
                        </a:solidFill>
                      </a:endParaRPr>
                    </a:p>
                  </a:txBody>
                  <a:tcPr anchor="ctr"/>
                </a:tc>
                <a:tc>
                  <a:txBody>
                    <a:bodyPr/>
                    <a:lstStyle/>
                    <a:p>
                      <a:pPr algn="ctr"/>
                      <a:r>
                        <a:rPr lang="en-GB" sz="1200" dirty="0" smtClean="0">
                          <a:solidFill>
                            <a:srgbClr val="0070C0"/>
                          </a:solidFill>
                        </a:rPr>
                        <a:t>PP.PAT.10</a:t>
                      </a:r>
                      <a:endParaRPr lang="en-GB" sz="1200" dirty="0">
                        <a:solidFill>
                          <a:srgbClr val="0070C0"/>
                        </a:solidFill>
                      </a:endParaRPr>
                    </a:p>
                  </a:txBody>
                  <a:tcPr anchor="ctr"/>
                </a:tc>
                <a:tc>
                  <a:txBody>
                    <a:bodyPr/>
                    <a:lstStyle/>
                    <a:p>
                      <a:pPr algn="ctr"/>
                      <a:r>
                        <a:rPr lang="en-GB" sz="1200" dirty="0" smtClean="0">
                          <a:solidFill>
                            <a:srgbClr val="0070C0"/>
                          </a:solidFill>
                        </a:rPr>
                        <a:t>Approved</a:t>
                      </a:r>
                      <a:r>
                        <a:rPr lang="en-GB" sz="1200" baseline="0" dirty="0" smtClean="0">
                          <a:solidFill>
                            <a:srgbClr val="0070C0"/>
                          </a:solidFill>
                        </a:rPr>
                        <a:t> by: Rachel Nicholas</a:t>
                      </a:r>
                      <a:endParaRPr lang="en-GB" sz="1200" dirty="0">
                        <a:solidFill>
                          <a:srgbClr val="0070C0"/>
                        </a:solidFill>
                      </a:endParaRPr>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85038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28" y="44624"/>
            <a:ext cx="2403376" cy="157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274638"/>
            <a:ext cx="6262228" cy="1143000"/>
          </a:xfrm>
        </p:spPr>
        <p:txBody>
          <a:bodyPr>
            <a:normAutofit/>
          </a:bodyPr>
          <a:lstStyle/>
          <a:p>
            <a:r>
              <a:rPr lang="en-GB" b="1" dirty="0" smtClean="0">
                <a:solidFill>
                  <a:schemeClr val="accent1"/>
                </a:solidFill>
              </a:rPr>
              <a:t>How do we reflect?</a:t>
            </a:r>
            <a:endParaRPr lang="en-GB" b="1" dirty="0">
              <a:solidFill>
                <a:schemeClr val="accent1"/>
              </a:solidFill>
            </a:endParaRPr>
          </a:p>
        </p:txBody>
      </p:sp>
      <p:sp>
        <p:nvSpPr>
          <p:cNvPr id="7" name="Content Placeholder 6"/>
          <p:cNvSpPr>
            <a:spLocks noGrp="1"/>
          </p:cNvSpPr>
          <p:nvPr>
            <p:ph idx="1"/>
          </p:nvPr>
        </p:nvSpPr>
        <p:spPr/>
        <p:txBody>
          <a:bodyPr>
            <a:normAutofit/>
          </a:bodyPr>
          <a:lstStyle/>
          <a:p>
            <a:r>
              <a:rPr lang="en-GB" sz="2800" dirty="0" smtClean="0">
                <a:solidFill>
                  <a:schemeClr val="accent1"/>
                </a:solidFill>
              </a:rPr>
              <a:t>The process of reflection is not a complex one.</a:t>
            </a:r>
          </a:p>
          <a:p>
            <a:r>
              <a:rPr lang="en-GB" sz="2800" dirty="0" smtClean="0">
                <a:solidFill>
                  <a:schemeClr val="accent1"/>
                </a:solidFill>
              </a:rPr>
              <a:t>Focus on the task you want to reflect on</a:t>
            </a:r>
          </a:p>
          <a:p>
            <a:pPr lvl="1"/>
            <a:r>
              <a:rPr lang="en-GB" sz="2400" dirty="0" smtClean="0">
                <a:solidFill>
                  <a:schemeClr val="accent1"/>
                </a:solidFill>
              </a:rPr>
              <a:t>How does performing/not performing the task/ performing the task ineffectively impact the service user?</a:t>
            </a:r>
          </a:p>
          <a:p>
            <a:pPr lvl="1"/>
            <a:r>
              <a:rPr lang="en-GB" sz="2400" dirty="0" smtClean="0">
                <a:solidFill>
                  <a:schemeClr val="accent1"/>
                </a:solidFill>
              </a:rPr>
              <a:t>Why have you completed this task?</a:t>
            </a:r>
          </a:p>
          <a:p>
            <a:pPr lvl="1"/>
            <a:r>
              <a:rPr lang="en-GB" sz="2400" dirty="0" smtClean="0">
                <a:solidFill>
                  <a:schemeClr val="accent1"/>
                </a:solidFill>
              </a:rPr>
              <a:t>What have you learnt from this task?</a:t>
            </a:r>
          </a:p>
          <a:p>
            <a:pPr lvl="1"/>
            <a:r>
              <a:rPr lang="en-GB" sz="2400" dirty="0" smtClean="0">
                <a:solidFill>
                  <a:schemeClr val="accent1"/>
                </a:solidFill>
              </a:rPr>
              <a:t>How have/can/will you apply this learning in you work?</a:t>
            </a:r>
          </a:p>
          <a:p>
            <a:pPr lvl="1"/>
            <a:r>
              <a:rPr lang="en-GB" sz="2400" dirty="0" smtClean="0">
                <a:solidFill>
                  <a:schemeClr val="accent1"/>
                </a:solidFill>
              </a:rPr>
              <a:t>Are there any procedures that could be altered to align to/improve from this learning?</a:t>
            </a:r>
          </a:p>
          <a:p>
            <a:pPr lvl="1"/>
            <a:endParaRPr lang="en-GB" sz="2400" dirty="0">
              <a:solidFill>
                <a:schemeClr val="accent1"/>
              </a:solidFill>
            </a:endParaRPr>
          </a:p>
        </p:txBody>
      </p:sp>
      <p:cxnSp>
        <p:nvCxnSpPr>
          <p:cNvPr id="8" name="Straight Connector 7"/>
          <p:cNvCxnSpPr/>
          <p:nvPr/>
        </p:nvCxnSpPr>
        <p:spPr>
          <a:xfrm>
            <a:off x="539552" y="1412776"/>
            <a:ext cx="6179876"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6199654"/>
            <a:ext cx="82200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2798084936"/>
              </p:ext>
            </p:extLst>
          </p:nvPr>
        </p:nvGraphicFramePr>
        <p:xfrm>
          <a:off x="179512" y="-27384"/>
          <a:ext cx="6096000" cy="3708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GB" sz="1200" dirty="0" smtClean="0">
                          <a:solidFill>
                            <a:srgbClr val="0070C0"/>
                          </a:solidFill>
                        </a:rPr>
                        <a:t>Prepared by: Jasmine Walker</a:t>
                      </a:r>
                      <a:endParaRPr lang="en-GB" sz="1200" dirty="0">
                        <a:solidFill>
                          <a:srgbClr val="0070C0"/>
                        </a:solidFill>
                      </a:endParaRPr>
                    </a:p>
                  </a:txBody>
                  <a:tcPr anchor="ctr"/>
                </a:tc>
                <a:tc>
                  <a:txBody>
                    <a:bodyPr/>
                    <a:lstStyle/>
                    <a:p>
                      <a:pPr algn="ctr"/>
                      <a:r>
                        <a:rPr lang="en-GB" sz="1200" dirty="0" smtClean="0">
                          <a:solidFill>
                            <a:srgbClr val="0070C0"/>
                          </a:solidFill>
                        </a:rPr>
                        <a:t>PP.PAT.10</a:t>
                      </a:r>
                      <a:endParaRPr lang="en-GB" sz="1200" dirty="0">
                        <a:solidFill>
                          <a:srgbClr val="0070C0"/>
                        </a:solidFill>
                      </a:endParaRPr>
                    </a:p>
                  </a:txBody>
                  <a:tcPr anchor="ctr"/>
                </a:tc>
                <a:tc>
                  <a:txBody>
                    <a:bodyPr/>
                    <a:lstStyle/>
                    <a:p>
                      <a:pPr algn="ctr"/>
                      <a:r>
                        <a:rPr lang="en-GB" sz="1200" dirty="0" smtClean="0">
                          <a:solidFill>
                            <a:srgbClr val="0070C0"/>
                          </a:solidFill>
                        </a:rPr>
                        <a:t>Approved</a:t>
                      </a:r>
                      <a:r>
                        <a:rPr lang="en-GB" sz="1200" baseline="0" dirty="0" smtClean="0">
                          <a:solidFill>
                            <a:srgbClr val="0070C0"/>
                          </a:solidFill>
                        </a:rPr>
                        <a:t> by: Rachel Nicholas</a:t>
                      </a:r>
                      <a:endParaRPr lang="en-GB" sz="1200" dirty="0">
                        <a:solidFill>
                          <a:srgbClr val="0070C0"/>
                        </a:solidFill>
                      </a:endParaRPr>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81945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28" y="44624"/>
            <a:ext cx="2403376" cy="157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274638"/>
            <a:ext cx="6262228" cy="1143000"/>
          </a:xfrm>
        </p:spPr>
        <p:txBody>
          <a:bodyPr>
            <a:normAutofit/>
          </a:bodyPr>
          <a:lstStyle/>
          <a:p>
            <a:r>
              <a:rPr lang="en-GB" b="1" dirty="0" smtClean="0">
                <a:solidFill>
                  <a:schemeClr val="accent1"/>
                </a:solidFill>
              </a:rPr>
              <a:t>How do we reflect?</a:t>
            </a:r>
            <a:endParaRPr lang="en-GB" b="1" dirty="0">
              <a:solidFill>
                <a:schemeClr val="accent1"/>
              </a:solidFill>
            </a:endParaRPr>
          </a:p>
        </p:txBody>
      </p:sp>
      <p:sp>
        <p:nvSpPr>
          <p:cNvPr id="7" name="Content Placeholder 6"/>
          <p:cNvSpPr>
            <a:spLocks noGrp="1"/>
          </p:cNvSpPr>
          <p:nvPr>
            <p:ph idx="1"/>
          </p:nvPr>
        </p:nvSpPr>
        <p:spPr/>
        <p:txBody>
          <a:bodyPr>
            <a:normAutofit/>
          </a:bodyPr>
          <a:lstStyle/>
          <a:p>
            <a:r>
              <a:rPr lang="en-GB" sz="2800" dirty="0" smtClean="0">
                <a:solidFill>
                  <a:schemeClr val="accent1"/>
                </a:solidFill>
              </a:rPr>
              <a:t>Each trust will have their own template for completing reflections, these can be relatively simple. Or can have lots of prompts on them to aid with your reflective practice.</a:t>
            </a:r>
          </a:p>
          <a:p>
            <a:r>
              <a:rPr lang="en-GB" sz="2800" dirty="0" smtClean="0">
                <a:solidFill>
                  <a:schemeClr val="accent1"/>
                </a:solidFill>
              </a:rPr>
              <a:t>The IBMS CPD website also has an online reflective worksheet, which it uses when submitting evidence for the CPD diplomas. The current format has four sections to complete. But as the new CPD system is coming in July 2022 I am not going to go through this.</a:t>
            </a:r>
            <a:endParaRPr lang="en-GB" sz="2400" dirty="0" smtClean="0">
              <a:solidFill>
                <a:schemeClr val="accent1"/>
              </a:solidFill>
            </a:endParaRPr>
          </a:p>
          <a:p>
            <a:pPr lvl="1"/>
            <a:endParaRPr lang="en-GB" sz="2400" dirty="0">
              <a:solidFill>
                <a:schemeClr val="accent1"/>
              </a:solidFill>
            </a:endParaRPr>
          </a:p>
        </p:txBody>
      </p:sp>
      <p:cxnSp>
        <p:nvCxnSpPr>
          <p:cNvPr id="8" name="Straight Connector 7"/>
          <p:cNvCxnSpPr/>
          <p:nvPr/>
        </p:nvCxnSpPr>
        <p:spPr>
          <a:xfrm>
            <a:off x="539552" y="1412776"/>
            <a:ext cx="6179876"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6199654"/>
            <a:ext cx="82200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nvPr>
        </p:nvGraphicFramePr>
        <p:xfrm>
          <a:off x="179512" y="-27384"/>
          <a:ext cx="6096000" cy="3708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GB" sz="1200" dirty="0" smtClean="0">
                          <a:solidFill>
                            <a:srgbClr val="0070C0"/>
                          </a:solidFill>
                        </a:rPr>
                        <a:t>Prepared by: Jasmine Walker</a:t>
                      </a:r>
                      <a:endParaRPr lang="en-GB" sz="1200" dirty="0">
                        <a:solidFill>
                          <a:srgbClr val="0070C0"/>
                        </a:solidFill>
                      </a:endParaRPr>
                    </a:p>
                  </a:txBody>
                  <a:tcPr anchor="ctr"/>
                </a:tc>
                <a:tc>
                  <a:txBody>
                    <a:bodyPr/>
                    <a:lstStyle/>
                    <a:p>
                      <a:pPr algn="ctr"/>
                      <a:r>
                        <a:rPr lang="en-GB" sz="1200" dirty="0" smtClean="0">
                          <a:solidFill>
                            <a:srgbClr val="0070C0"/>
                          </a:solidFill>
                        </a:rPr>
                        <a:t>PP.PAT.10</a:t>
                      </a:r>
                      <a:endParaRPr lang="en-GB" sz="1200" dirty="0">
                        <a:solidFill>
                          <a:srgbClr val="0070C0"/>
                        </a:solidFill>
                      </a:endParaRPr>
                    </a:p>
                  </a:txBody>
                  <a:tcPr anchor="ctr"/>
                </a:tc>
                <a:tc>
                  <a:txBody>
                    <a:bodyPr/>
                    <a:lstStyle/>
                    <a:p>
                      <a:pPr algn="ctr"/>
                      <a:r>
                        <a:rPr lang="en-GB" sz="1200" dirty="0" smtClean="0">
                          <a:solidFill>
                            <a:srgbClr val="0070C0"/>
                          </a:solidFill>
                        </a:rPr>
                        <a:t>Approved</a:t>
                      </a:r>
                      <a:r>
                        <a:rPr lang="en-GB" sz="1200" baseline="0" dirty="0" smtClean="0">
                          <a:solidFill>
                            <a:srgbClr val="0070C0"/>
                          </a:solidFill>
                        </a:rPr>
                        <a:t> by: Rachel Nicholas</a:t>
                      </a:r>
                      <a:endParaRPr lang="en-GB" sz="1200" dirty="0">
                        <a:solidFill>
                          <a:srgbClr val="0070C0"/>
                        </a:solidFill>
                      </a:endParaRPr>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15819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28" y="44624"/>
            <a:ext cx="2403376" cy="157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274638"/>
            <a:ext cx="6262228" cy="1143000"/>
          </a:xfrm>
        </p:spPr>
        <p:txBody>
          <a:bodyPr>
            <a:normAutofit/>
          </a:bodyPr>
          <a:lstStyle/>
          <a:p>
            <a:r>
              <a:rPr lang="en-GB" b="1" dirty="0" smtClean="0">
                <a:solidFill>
                  <a:schemeClr val="accent1"/>
                </a:solidFill>
              </a:rPr>
              <a:t>Examples</a:t>
            </a:r>
            <a:endParaRPr lang="en-GB" b="1" dirty="0">
              <a:solidFill>
                <a:schemeClr val="accent1"/>
              </a:solidFill>
            </a:endParaRPr>
          </a:p>
        </p:txBody>
      </p:sp>
      <p:sp>
        <p:nvSpPr>
          <p:cNvPr id="7" name="Content Placeholder 6"/>
          <p:cNvSpPr>
            <a:spLocks noGrp="1"/>
          </p:cNvSpPr>
          <p:nvPr>
            <p:ph idx="1"/>
          </p:nvPr>
        </p:nvSpPr>
        <p:spPr/>
        <p:txBody>
          <a:bodyPr>
            <a:normAutofit/>
          </a:bodyPr>
          <a:lstStyle/>
          <a:p>
            <a:r>
              <a:rPr lang="en-GB" sz="2800" dirty="0" smtClean="0">
                <a:solidFill>
                  <a:schemeClr val="accent1"/>
                </a:solidFill>
              </a:rPr>
              <a:t>I am now going to go through several examples of reflective practice, and discuss which ones show good reflective practice and which could be improved upon.</a:t>
            </a:r>
          </a:p>
          <a:p>
            <a:r>
              <a:rPr lang="en-GB" sz="2800" dirty="0" smtClean="0">
                <a:solidFill>
                  <a:schemeClr val="accent1"/>
                </a:solidFill>
              </a:rPr>
              <a:t>There are 4 examples that I am going to discuss, each with their own merits.</a:t>
            </a:r>
            <a:endParaRPr lang="en-GB" sz="2800" dirty="0" smtClean="0">
              <a:solidFill>
                <a:schemeClr val="accent1"/>
              </a:solidFill>
            </a:endParaRPr>
          </a:p>
          <a:p>
            <a:endParaRPr lang="en-GB" sz="2400" dirty="0">
              <a:solidFill>
                <a:schemeClr val="accent1"/>
              </a:solidFill>
            </a:endParaRPr>
          </a:p>
        </p:txBody>
      </p:sp>
      <p:cxnSp>
        <p:nvCxnSpPr>
          <p:cNvPr id="8" name="Straight Connector 7"/>
          <p:cNvCxnSpPr/>
          <p:nvPr/>
        </p:nvCxnSpPr>
        <p:spPr>
          <a:xfrm>
            <a:off x="539552" y="1412776"/>
            <a:ext cx="6179876"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6199654"/>
            <a:ext cx="82200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nvPr>
        </p:nvGraphicFramePr>
        <p:xfrm>
          <a:off x="179512" y="-27384"/>
          <a:ext cx="6096000" cy="3708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GB" sz="1200" dirty="0" smtClean="0">
                          <a:solidFill>
                            <a:srgbClr val="0070C0"/>
                          </a:solidFill>
                        </a:rPr>
                        <a:t>Prepared by: Jasmine Walker</a:t>
                      </a:r>
                      <a:endParaRPr lang="en-GB" sz="1200" dirty="0">
                        <a:solidFill>
                          <a:srgbClr val="0070C0"/>
                        </a:solidFill>
                      </a:endParaRPr>
                    </a:p>
                  </a:txBody>
                  <a:tcPr anchor="ctr"/>
                </a:tc>
                <a:tc>
                  <a:txBody>
                    <a:bodyPr/>
                    <a:lstStyle/>
                    <a:p>
                      <a:pPr algn="ctr"/>
                      <a:r>
                        <a:rPr lang="en-GB" sz="1200" dirty="0" smtClean="0">
                          <a:solidFill>
                            <a:srgbClr val="0070C0"/>
                          </a:solidFill>
                        </a:rPr>
                        <a:t>PP.PAT.10</a:t>
                      </a:r>
                      <a:endParaRPr lang="en-GB" sz="1200" dirty="0">
                        <a:solidFill>
                          <a:srgbClr val="0070C0"/>
                        </a:solidFill>
                      </a:endParaRPr>
                    </a:p>
                  </a:txBody>
                  <a:tcPr anchor="ctr"/>
                </a:tc>
                <a:tc>
                  <a:txBody>
                    <a:bodyPr/>
                    <a:lstStyle/>
                    <a:p>
                      <a:pPr algn="ctr"/>
                      <a:r>
                        <a:rPr lang="en-GB" sz="1200" dirty="0" smtClean="0">
                          <a:solidFill>
                            <a:srgbClr val="0070C0"/>
                          </a:solidFill>
                        </a:rPr>
                        <a:t>Approved</a:t>
                      </a:r>
                      <a:r>
                        <a:rPr lang="en-GB" sz="1200" baseline="0" dirty="0" smtClean="0">
                          <a:solidFill>
                            <a:srgbClr val="0070C0"/>
                          </a:solidFill>
                        </a:rPr>
                        <a:t> by: Rachel Nicholas</a:t>
                      </a:r>
                      <a:endParaRPr lang="en-GB" sz="1200" dirty="0">
                        <a:solidFill>
                          <a:srgbClr val="0070C0"/>
                        </a:solidFill>
                      </a:endParaRPr>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04984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28" y="44624"/>
            <a:ext cx="2403376" cy="157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274638"/>
            <a:ext cx="6262228" cy="1143000"/>
          </a:xfrm>
        </p:spPr>
        <p:txBody>
          <a:bodyPr>
            <a:normAutofit/>
          </a:bodyPr>
          <a:lstStyle/>
          <a:p>
            <a:r>
              <a:rPr lang="en-GB" b="1" dirty="0" smtClean="0">
                <a:solidFill>
                  <a:schemeClr val="accent1"/>
                </a:solidFill>
              </a:rPr>
              <a:t>Example 1:</a:t>
            </a:r>
            <a:endParaRPr lang="en-GB" b="1" dirty="0">
              <a:solidFill>
                <a:schemeClr val="accent1"/>
              </a:solidFill>
            </a:endParaRPr>
          </a:p>
        </p:txBody>
      </p:sp>
      <p:cxnSp>
        <p:nvCxnSpPr>
          <p:cNvPr id="8" name="Straight Connector 7"/>
          <p:cNvCxnSpPr/>
          <p:nvPr/>
        </p:nvCxnSpPr>
        <p:spPr>
          <a:xfrm>
            <a:off x="539552" y="1412776"/>
            <a:ext cx="6179876"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6199654"/>
            <a:ext cx="82200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3108800698"/>
              </p:ext>
            </p:extLst>
          </p:nvPr>
        </p:nvGraphicFramePr>
        <p:xfrm>
          <a:off x="179512" y="-27384"/>
          <a:ext cx="6096000" cy="3708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GB" sz="1200" dirty="0" smtClean="0">
                          <a:solidFill>
                            <a:srgbClr val="0070C0"/>
                          </a:solidFill>
                        </a:rPr>
                        <a:t>Prepared by: Jasmine Walker</a:t>
                      </a:r>
                      <a:endParaRPr lang="en-GB" sz="1200" dirty="0">
                        <a:solidFill>
                          <a:srgbClr val="0070C0"/>
                        </a:solidFill>
                      </a:endParaRPr>
                    </a:p>
                  </a:txBody>
                  <a:tcPr anchor="ctr"/>
                </a:tc>
                <a:tc>
                  <a:txBody>
                    <a:bodyPr/>
                    <a:lstStyle/>
                    <a:p>
                      <a:pPr algn="ctr"/>
                      <a:r>
                        <a:rPr lang="en-GB" sz="1200" dirty="0" smtClean="0">
                          <a:solidFill>
                            <a:srgbClr val="0070C0"/>
                          </a:solidFill>
                        </a:rPr>
                        <a:t>PP.PAT.10</a:t>
                      </a:r>
                      <a:endParaRPr lang="en-GB" sz="1200" dirty="0">
                        <a:solidFill>
                          <a:srgbClr val="0070C0"/>
                        </a:solidFill>
                      </a:endParaRPr>
                    </a:p>
                  </a:txBody>
                  <a:tcPr anchor="ctr"/>
                </a:tc>
                <a:tc>
                  <a:txBody>
                    <a:bodyPr/>
                    <a:lstStyle/>
                    <a:p>
                      <a:pPr algn="ctr"/>
                      <a:r>
                        <a:rPr lang="en-GB" sz="1200" dirty="0" smtClean="0">
                          <a:solidFill>
                            <a:srgbClr val="0070C0"/>
                          </a:solidFill>
                        </a:rPr>
                        <a:t>Approved</a:t>
                      </a:r>
                      <a:r>
                        <a:rPr lang="en-GB" sz="1200" baseline="0" dirty="0" smtClean="0">
                          <a:solidFill>
                            <a:srgbClr val="0070C0"/>
                          </a:solidFill>
                        </a:rPr>
                        <a:t> by: Rachel Nicholas</a:t>
                      </a:r>
                      <a:endParaRPr lang="en-GB" sz="1200" dirty="0">
                        <a:solidFill>
                          <a:srgbClr val="0070C0"/>
                        </a:solidFill>
                      </a:endParaRPr>
                    </a:p>
                  </a:txBody>
                  <a:tcPr anchor="ctr"/>
                </a:tc>
                <a:extLst>
                  <a:ext uri="{0D108BD9-81ED-4DB2-BD59-A6C34878D82A}">
                    <a16:rowId xmlns:a16="http://schemas.microsoft.com/office/drawing/2014/main" val="10000"/>
                  </a:ext>
                </a:extLst>
              </a:tr>
            </a:tbl>
          </a:graphicData>
        </a:graphic>
      </p:graphicFrame>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992" t="65342" r="64392" b="13663"/>
          <a:stretch/>
        </p:blipFill>
        <p:spPr bwMode="auto">
          <a:xfrm>
            <a:off x="1691680" y="2101283"/>
            <a:ext cx="5758370" cy="2047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63688" y="4221088"/>
            <a:ext cx="5832648" cy="1754326"/>
          </a:xfrm>
          <a:prstGeom prst="rect">
            <a:avLst/>
          </a:prstGeom>
          <a:noFill/>
        </p:spPr>
        <p:txBody>
          <a:bodyPr wrap="square" rtlCol="0">
            <a:spAutoFit/>
          </a:bodyPr>
          <a:lstStyle/>
          <a:p>
            <a:r>
              <a:rPr lang="en-GB" dirty="0" smtClean="0">
                <a:solidFill>
                  <a:schemeClr val="accent1"/>
                </a:solidFill>
              </a:rPr>
              <a:t>This person has just stated that they “know” how to do something, they haven’t:</a:t>
            </a:r>
          </a:p>
          <a:p>
            <a:pPr marL="285750" indent="-285750">
              <a:buFontTx/>
              <a:buChar char="-"/>
            </a:pPr>
            <a:r>
              <a:rPr lang="en-GB" dirty="0" smtClean="0">
                <a:solidFill>
                  <a:schemeClr val="accent1"/>
                </a:solidFill>
              </a:rPr>
              <a:t>Mentioned why they need to do this</a:t>
            </a:r>
          </a:p>
          <a:p>
            <a:pPr marL="285750" indent="-285750">
              <a:buFontTx/>
              <a:buChar char="-"/>
            </a:pPr>
            <a:r>
              <a:rPr lang="en-GB" dirty="0" smtClean="0">
                <a:solidFill>
                  <a:schemeClr val="accent1"/>
                </a:solidFill>
              </a:rPr>
              <a:t>What impact this has if it isn’t done in this matter</a:t>
            </a:r>
          </a:p>
          <a:p>
            <a:pPr marL="285750" indent="-285750">
              <a:buFontTx/>
              <a:buChar char="-"/>
            </a:pPr>
            <a:r>
              <a:rPr lang="en-GB" dirty="0" smtClean="0">
                <a:solidFill>
                  <a:schemeClr val="accent1"/>
                </a:solidFill>
              </a:rPr>
              <a:t>How this competency will impact their behaviour</a:t>
            </a:r>
          </a:p>
          <a:p>
            <a:pPr marL="285750" indent="-285750">
              <a:buFontTx/>
              <a:buChar char="-"/>
            </a:pPr>
            <a:endParaRPr lang="en-GB" dirty="0" smtClean="0">
              <a:solidFill>
                <a:schemeClr val="accent1"/>
              </a:solidFill>
            </a:endParaRPr>
          </a:p>
        </p:txBody>
      </p:sp>
      <p:sp>
        <p:nvSpPr>
          <p:cNvPr id="11" name="TextBox 10"/>
          <p:cNvSpPr txBox="1"/>
          <p:nvPr/>
        </p:nvSpPr>
        <p:spPr>
          <a:xfrm>
            <a:off x="1547664" y="1599183"/>
            <a:ext cx="5904656" cy="461665"/>
          </a:xfrm>
          <a:prstGeom prst="rect">
            <a:avLst/>
          </a:prstGeom>
          <a:noFill/>
        </p:spPr>
        <p:txBody>
          <a:bodyPr wrap="square" rtlCol="0">
            <a:spAutoFit/>
          </a:bodyPr>
          <a:lstStyle/>
          <a:p>
            <a:pPr algn="ctr"/>
            <a:r>
              <a:rPr lang="en-GB" sz="2400" dirty="0" smtClean="0">
                <a:solidFill>
                  <a:schemeClr val="accent1"/>
                </a:solidFill>
              </a:rPr>
              <a:t>This is NOT a reflective piece of work!</a:t>
            </a:r>
          </a:p>
        </p:txBody>
      </p:sp>
    </p:spTree>
    <p:extLst>
      <p:ext uri="{BB962C8B-B14F-4D97-AF65-F5344CB8AC3E}">
        <p14:creationId xmlns:p14="http://schemas.microsoft.com/office/powerpoint/2010/main" val="15271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428" y="44624"/>
            <a:ext cx="2403376" cy="157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457200" y="274638"/>
            <a:ext cx="6262228" cy="1143000"/>
          </a:xfrm>
        </p:spPr>
        <p:txBody>
          <a:bodyPr>
            <a:normAutofit/>
          </a:bodyPr>
          <a:lstStyle/>
          <a:p>
            <a:r>
              <a:rPr lang="en-GB" b="1" dirty="0" smtClean="0">
                <a:solidFill>
                  <a:schemeClr val="accent1"/>
                </a:solidFill>
              </a:rPr>
              <a:t>Example 2:</a:t>
            </a:r>
            <a:endParaRPr lang="en-GB" b="1" dirty="0">
              <a:solidFill>
                <a:schemeClr val="accent1"/>
              </a:solidFill>
            </a:endParaRPr>
          </a:p>
        </p:txBody>
      </p:sp>
      <p:cxnSp>
        <p:nvCxnSpPr>
          <p:cNvPr id="8" name="Straight Connector 7"/>
          <p:cNvCxnSpPr/>
          <p:nvPr/>
        </p:nvCxnSpPr>
        <p:spPr>
          <a:xfrm>
            <a:off x="539552" y="1412776"/>
            <a:ext cx="6179876"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6199654"/>
            <a:ext cx="82200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p:extLst>
              <p:ext uri="{D42A27DB-BD31-4B8C-83A1-F6EECF244321}">
                <p14:modId xmlns:p14="http://schemas.microsoft.com/office/powerpoint/2010/main" val="1537109550"/>
              </p:ext>
            </p:extLst>
          </p:nvPr>
        </p:nvGraphicFramePr>
        <p:xfrm>
          <a:off x="179512" y="-27384"/>
          <a:ext cx="6096000" cy="3708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GB" sz="1200" dirty="0" smtClean="0">
                          <a:solidFill>
                            <a:srgbClr val="0070C0"/>
                          </a:solidFill>
                        </a:rPr>
                        <a:t>Prepared by: Jasmine Walker</a:t>
                      </a:r>
                      <a:endParaRPr lang="en-GB" sz="1200" dirty="0">
                        <a:solidFill>
                          <a:srgbClr val="0070C0"/>
                        </a:solidFill>
                      </a:endParaRPr>
                    </a:p>
                  </a:txBody>
                  <a:tcPr anchor="ctr"/>
                </a:tc>
                <a:tc>
                  <a:txBody>
                    <a:bodyPr/>
                    <a:lstStyle/>
                    <a:p>
                      <a:pPr algn="ctr"/>
                      <a:r>
                        <a:rPr lang="en-GB" sz="1200" dirty="0" smtClean="0">
                          <a:solidFill>
                            <a:srgbClr val="0070C0"/>
                          </a:solidFill>
                        </a:rPr>
                        <a:t>PP.PAT.10</a:t>
                      </a:r>
                      <a:endParaRPr lang="en-GB" sz="1200" dirty="0">
                        <a:solidFill>
                          <a:srgbClr val="0070C0"/>
                        </a:solidFill>
                      </a:endParaRPr>
                    </a:p>
                  </a:txBody>
                  <a:tcPr anchor="ctr"/>
                </a:tc>
                <a:tc>
                  <a:txBody>
                    <a:bodyPr/>
                    <a:lstStyle/>
                    <a:p>
                      <a:pPr algn="ctr"/>
                      <a:r>
                        <a:rPr lang="en-GB" sz="1200" dirty="0" smtClean="0">
                          <a:solidFill>
                            <a:srgbClr val="0070C0"/>
                          </a:solidFill>
                        </a:rPr>
                        <a:t>Approved</a:t>
                      </a:r>
                      <a:r>
                        <a:rPr lang="en-GB" sz="1200" baseline="0" dirty="0" smtClean="0">
                          <a:solidFill>
                            <a:srgbClr val="0070C0"/>
                          </a:solidFill>
                        </a:rPr>
                        <a:t> by: Rachel Nicholas</a:t>
                      </a:r>
                      <a:endParaRPr lang="en-GB" sz="1200" dirty="0">
                        <a:solidFill>
                          <a:srgbClr val="0070C0"/>
                        </a:solidFill>
                      </a:endParaRPr>
                    </a:p>
                  </a:txBody>
                  <a:tcPr anchor="ctr"/>
                </a:tc>
                <a:extLst>
                  <a:ext uri="{0D108BD9-81ED-4DB2-BD59-A6C34878D82A}">
                    <a16:rowId xmlns:a16="http://schemas.microsoft.com/office/drawing/2014/main" val="10000"/>
                  </a:ext>
                </a:extLst>
              </a:tr>
            </a:tbl>
          </a:graphicData>
        </a:graphic>
      </p:graphicFrame>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423" t="30255" r="65326" b="19767"/>
          <a:stretch/>
        </p:blipFill>
        <p:spPr bwMode="auto">
          <a:xfrm>
            <a:off x="3923928" y="1470977"/>
            <a:ext cx="4985569" cy="469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07504" y="1415673"/>
            <a:ext cx="3744416" cy="4893647"/>
          </a:xfrm>
          <a:prstGeom prst="rect">
            <a:avLst/>
          </a:prstGeom>
          <a:noFill/>
        </p:spPr>
        <p:txBody>
          <a:bodyPr wrap="square" rtlCol="0">
            <a:spAutoFit/>
          </a:bodyPr>
          <a:lstStyle/>
          <a:p>
            <a:pPr algn="ctr"/>
            <a:r>
              <a:rPr lang="en-GB" sz="2400" dirty="0" smtClean="0">
                <a:solidFill>
                  <a:schemeClr val="accent1"/>
                </a:solidFill>
              </a:rPr>
              <a:t>This is reflective!</a:t>
            </a:r>
          </a:p>
          <a:p>
            <a:pPr algn="ctr"/>
            <a:r>
              <a:rPr lang="en-GB" sz="2400" dirty="0" smtClean="0">
                <a:solidFill>
                  <a:schemeClr val="accent1"/>
                </a:solidFill>
              </a:rPr>
              <a:t>The person who has completed this has:</a:t>
            </a:r>
          </a:p>
          <a:p>
            <a:pPr marL="342900" indent="-342900" algn="ctr">
              <a:buFontTx/>
              <a:buChar char="-"/>
            </a:pPr>
            <a:r>
              <a:rPr lang="en-GB" sz="2400" dirty="0" smtClean="0">
                <a:solidFill>
                  <a:schemeClr val="accent1"/>
                </a:solidFill>
              </a:rPr>
              <a:t>Explained what happened</a:t>
            </a:r>
          </a:p>
          <a:p>
            <a:pPr marL="342900" indent="-342900" algn="ctr">
              <a:buFontTx/>
              <a:buChar char="-"/>
            </a:pPr>
            <a:r>
              <a:rPr lang="en-GB" sz="2400" dirty="0" smtClean="0">
                <a:solidFill>
                  <a:schemeClr val="accent1"/>
                </a:solidFill>
              </a:rPr>
              <a:t>Explained how their actions could impact the service user</a:t>
            </a:r>
          </a:p>
          <a:p>
            <a:pPr marL="342900" indent="-342900" algn="ctr">
              <a:buFontTx/>
              <a:buChar char="-"/>
            </a:pPr>
            <a:r>
              <a:rPr lang="en-GB" sz="2400" dirty="0" smtClean="0">
                <a:solidFill>
                  <a:schemeClr val="accent1"/>
                </a:solidFill>
              </a:rPr>
              <a:t>Involved a positive change to the procedure to prevent further errors</a:t>
            </a:r>
          </a:p>
          <a:p>
            <a:pPr marL="342900" indent="-342900" algn="ctr">
              <a:buFontTx/>
              <a:buChar char="-"/>
            </a:pPr>
            <a:r>
              <a:rPr lang="en-GB" sz="2400" dirty="0" smtClean="0">
                <a:solidFill>
                  <a:schemeClr val="accent1"/>
                </a:solidFill>
              </a:rPr>
              <a:t>And reflected on how they will alter their practise.</a:t>
            </a:r>
          </a:p>
        </p:txBody>
      </p:sp>
    </p:spTree>
    <p:extLst>
      <p:ext uri="{BB962C8B-B14F-4D97-AF65-F5344CB8AC3E}">
        <p14:creationId xmlns:p14="http://schemas.microsoft.com/office/powerpoint/2010/main" val="194981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2144</TotalTime>
  <Words>770</Words>
  <Application>Microsoft Office PowerPoint</Application>
  <PresentationFormat>On-screen Show (4:3)</PresentationFormat>
  <Paragraphs>93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How to Reflect efficiently</vt:lpstr>
      <vt:lpstr>What we are covering</vt:lpstr>
      <vt:lpstr>What is reflective learning?</vt:lpstr>
      <vt:lpstr>Why do we participate in reflections?</vt:lpstr>
      <vt:lpstr>How do we reflect?</vt:lpstr>
      <vt:lpstr>How do we reflect?</vt:lpstr>
      <vt:lpstr>Examples</vt:lpstr>
      <vt:lpstr>Example 1:</vt:lpstr>
      <vt:lpstr>Example 2:</vt:lpstr>
      <vt:lpstr>Example 3:</vt:lpstr>
      <vt:lpstr>Example 4:</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Hubbard</dc:creator>
  <cp:lastModifiedBy>Jasmine Walker</cp:lastModifiedBy>
  <cp:revision>65</cp:revision>
  <cp:lastPrinted>2019-08-07T10:03:35Z</cp:lastPrinted>
  <dcterms:created xsi:type="dcterms:W3CDTF">2019-08-06T11:17:37Z</dcterms:created>
  <dcterms:modified xsi:type="dcterms:W3CDTF">2022-07-18T12:42:19Z</dcterms:modified>
</cp:coreProperties>
</file>